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28-Sep-16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28-Sep-16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28-Sep-16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28-Sep-16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28-Sep-16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28-Sep-16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28-Sep-16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28-Sep-16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28-Sep-16</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28-Sep-16</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4.mp4"/><Relationship Id="rId1" Type="http://schemas.openxmlformats.org/officeDocument/2006/relationships/video" Target="NULL" TargetMode="Externa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Galaxian  Evidence - Part 1</a:t>
            </a:r>
          </a:p>
        </p:txBody>
      </p:sp>
      <p:sp>
        <p:nvSpPr>
          <p:cNvPr id="3" name="Subtitle 2"/>
          <p:cNvSpPr>
            <a:spLocks noGrp="1"/>
          </p:cNvSpPr>
          <p:nvPr>
            <p:ph type="subTitle" idx="1"/>
          </p:nvPr>
        </p:nvSpPr>
        <p:spPr/>
        <p:txBody>
          <a:bodyPr>
            <a:noAutofit/>
          </a:bodyPr>
          <a:lstStyle/>
          <a:p>
            <a:r>
              <a:rPr lang="en-US" dirty="0"/>
              <a:t>Rodolfo Fava – 160204 Programming</a:t>
            </a:r>
          </a:p>
          <a:p>
            <a:r>
              <a:rPr lang="en-US" dirty="0"/>
              <a:t>Block A 2016</a:t>
            </a:r>
          </a:p>
        </p:txBody>
      </p:sp>
    </p:spTree>
    <p:extLst>
      <p:ext uri="{BB962C8B-B14F-4D97-AF65-F5344CB8AC3E}">
        <p14:creationId xmlns:p14="http://schemas.microsoft.com/office/powerpoint/2010/main" val="139624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Aliens attacking in 3 steps </a:t>
            </a:r>
          </a:p>
        </p:txBody>
      </p:sp>
      <p:sp>
        <p:nvSpPr>
          <p:cNvPr id="3" name="Content Placeholder 2"/>
          <p:cNvSpPr>
            <a:spLocks noGrp="1"/>
          </p:cNvSpPr>
          <p:nvPr>
            <p:ph type="body" idx="1"/>
          </p:nvPr>
        </p:nvSpPr>
        <p:spPr>
          <a:xfrm>
            <a:off x="610294" y="2026434"/>
            <a:ext cx="5189857" cy="576262"/>
          </a:xfrm>
        </p:spPr>
        <p:txBody>
          <a:bodyPr/>
          <a:lstStyle/>
          <a:p>
            <a:endParaRPr lang="en-US" dirty="0"/>
          </a:p>
          <a:p>
            <a:endParaRPr lang="en-US" dirty="0"/>
          </a:p>
          <a:p>
            <a:endParaRPr lang="en-US" dirty="0"/>
          </a:p>
          <a:p>
            <a:endParaRPr lang="en-US" dirty="0"/>
          </a:p>
          <a:p>
            <a:endParaRPr lang="en-US" dirty="0"/>
          </a:p>
          <a:p>
            <a:endParaRPr lang="en-US" dirty="0"/>
          </a:p>
          <a:p>
            <a:r>
              <a:rPr lang="en-US" sz="1400" dirty="0"/>
              <a:t>3 - Leaving formation, going back to the top, returning to standard position in the squad</a:t>
            </a:r>
          </a:p>
        </p:txBody>
      </p:sp>
      <p:sp>
        <p:nvSpPr>
          <p:cNvPr id="8" name="Text Placeholder 7"/>
          <p:cNvSpPr>
            <a:spLocks noGrp="1"/>
          </p:cNvSpPr>
          <p:nvPr>
            <p:ph type="body" sz="quarter" idx="3"/>
          </p:nvPr>
        </p:nvSpPr>
        <p:spPr>
          <a:xfrm>
            <a:off x="6654068" y="2026434"/>
            <a:ext cx="5194583" cy="576262"/>
          </a:xfrm>
        </p:spPr>
        <p:txBody>
          <a:bodyPr/>
          <a:lstStyle/>
          <a:p>
            <a:r>
              <a:rPr lang="en-US" dirty="0"/>
              <a:t>Footage of disciplined aliens</a:t>
            </a:r>
          </a:p>
        </p:txBody>
      </p:sp>
      <p:pic>
        <p:nvPicPr>
          <p:cNvPr id="7" name="Picture 6"/>
          <p:cNvPicPr>
            <a:picLocks noChangeAspect="1"/>
          </p:cNvPicPr>
          <p:nvPr/>
        </p:nvPicPr>
        <p:blipFill rotWithShape="1">
          <a:blip r:embed="rId4"/>
          <a:srcRect l="5737" r="3753"/>
          <a:stretch/>
        </p:blipFill>
        <p:spPr>
          <a:xfrm>
            <a:off x="1011969" y="4175247"/>
            <a:ext cx="5175446" cy="2480530"/>
          </a:xfrm>
          <a:prstGeom prst="round2DiagRect">
            <a:avLst>
              <a:gd name="adj1" fmla="val 16667"/>
              <a:gd name="adj2" fmla="val 0"/>
            </a:avLst>
          </a:prstGeom>
          <a:ln w="3175" cap="sq">
            <a:solidFill>
              <a:srgbClr val="FFFFFF"/>
            </a:solidFill>
            <a:miter lim="800000"/>
          </a:ln>
          <a:effectLst>
            <a:outerShdw blurRad="254000" algn="tl" rotWithShape="0">
              <a:srgbClr val="000000">
                <a:alpha val="43000"/>
              </a:srgbClr>
            </a:outerShdw>
          </a:effectLst>
        </p:spPr>
      </p:pic>
      <p:pic>
        <p:nvPicPr>
          <p:cNvPr id="6" name="Content Placeholder 5"/>
          <p:cNvPicPr>
            <a:picLocks noGrp="1" noChangeAspect="1"/>
          </p:cNvPicPr>
          <p:nvPr>
            <p:ph sz="half" idx="2"/>
          </p:nvPr>
        </p:nvPicPr>
        <p:blipFill>
          <a:blip r:embed="rId5"/>
          <a:stretch>
            <a:fillRect/>
          </a:stretch>
        </p:blipFill>
        <p:spPr>
          <a:xfrm>
            <a:off x="1011969" y="2751137"/>
            <a:ext cx="5174786" cy="2025009"/>
          </a:xfrm>
          <a:prstGeom prst="round2DiagRect">
            <a:avLst>
              <a:gd name="adj1" fmla="val 16667"/>
              <a:gd name="adj2" fmla="val 0"/>
            </a:avLst>
          </a:prstGeom>
          <a:ln w="3175" cap="sq">
            <a:solidFill>
              <a:srgbClr val="FFFFFF"/>
            </a:solidFill>
            <a:miter lim="800000"/>
          </a:ln>
          <a:effectLst>
            <a:outerShdw blurRad="254000" algn="tl" rotWithShape="0">
              <a:srgbClr val="000000">
                <a:alpha val="43000"/>
              </a:srgbClr>
            </a:outerShdw>
          </a:effectLst>
        </p:spPr>
      </p:pic>
      <p:pic>
        <p:nvPicPr>
          <p:cNvPr id="11" name="3 leaving and returning to standard position">
            <a:hlinkClick r:id="" action="ppaction://media"/>
          </p:cNvPr>
          <p:cNvPicPr>
            <a:picLocks noGrp="1" noChangeAspect="1"/>
          </p:cNvPicPr>
          <p:nvPr>
            <p:ph sz="quarter" idx="4"/>
            <a:videoFile r:link="rId2"/>
            <p:extLst>
              <p:ext uri="{DAA4B4D4-6D71-4841-9C94-3DE7FCFB9230}">
                <p14:media xmlns:p14="http://schemas.microsoft.com/office/powerpoint/2010/main" r:embed="rId1"/>
              </p:ext>
            </p:extLst>
          </p:nvPr>
        </p:nvPicPr>
        <p:blipFill>
          <a:blip r:embed="rId6"/>
          <a:stretch>
            <a:fillRect/>
          </a:stretch>
        </p:blipFill>
        <p:spPr>
          <a:xfrm>
            <a:off x="6654068" y="2879969"/>
            <a:ext cx="5194300" cy="2922588"/>
          </a:xfrm>
        </p:spPr>
      </p:pic>
    </p:spTree>
    <p:extLst>
      <p:ext uri="{BB962C8B-B14F-4D97-AF65-F5344CB8AC3E}">
        <p14:creationId xmlns:p14="http://schemas.microsoft.com/office/powerpoint/2010/main" val="30526337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1"/>
                                        </p:tgtEl>
                                      </p:cBhvr>
                                    </p:cmd>
                                  </p:childTnLst>
                                </p:cTn>
                              </p:par>
                            </p:childTnLst>
                          </p:cTn>
                        </p:par>
                      </p:childTnLst>
                    </p:cTn>
                  </p:par>
                </p:childTnLst>
              </p:cTn>
              <p:nextCondLst>
                <p:cond evt="onClick" delay="0">
                  <p:tgtEl>
                    <p:spTgt spid="11"/>
                  </p:tgtEl>
                </p:cond>
              </p:nextCondLst>
            </p:seq>
            <p:video>
              <p:cMediaNode vol="80000">
                <p:cTn id="7" fill="hold" display="0">
                  <p:stCondLst>
                    <p:cond delay="indefinite"/>
                  </p:stCondLst>
                </p:cTn>
                <p:tgtEl>
                  <p:spTgt spid="11"/>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Lag: Random selection</a:t>
            </a:r>
          </a:p>
        </p:txBody>
      </p:sp>
      <p:sp>
        <p:nvSpPr>
          <p:cNvPr id="6" name="Text Placeholder 5"/>
          <p:cNvSpPr>
            <a:spLocks noGrp="1"/>
          </p:cNvSpPr>
          <p:nvPr>
            <p:ph type="body" idx="1"/>
          </p:nvPr>
        </p:nvSpPr>
        <p:spPr/>
        <p:txBody>
          <a:bodyPr/>
          <a:lstStyle/>
          <a:p>
            <a:r>
              <a:rPr lang="en-US" dirty="0"/>
              <a:t>The lag</a:t>
            </a:r>
          </a:p>
        </p:txBody>
      </p:sp>
      <p:pic>
        <p:nvPicPr>
          <p:cNvPr id="10" name="random selection lag">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814388" y="2846388"/>
            <a:ext cx="5189537" cy="2919412"/>
          </a:xfrm>
        </p:spPr>
      </p:pic>
      <p:sp>
        <p:nvSpPr>
          <p:cNvPr id="8" name="Text Placeholder 7"/>
          <p:cNvSpPr>
            <a:spLocks noGrp="1"/>
          </p:cNvSpPr>
          <p:nvPr>
            <p:ph type="body" sz="quarter" idx="3"/>
          </p:nvPr>
        </p:nvSpPr>
        <p:spPr/>
        <p:txBody>
          <a:bodyPr/>
          <a:lstStyle/>
          <a:p>
            <a:r>
              <a:rPr lang="en-US" dirty="0"/>
              <a:t>The code</a:t>
            </a:r>
          </a:p>
        </p:txBody>
      </p:sp>
      <p:pic>
        <p:nvPicPr>
          <p:cNvPr id="11" name="Content Placeholder 10"/>
          <p:cNvPicPr>
            <a:picLocks noGrp="1" noChangeAspect="1"/>
          </p:cNvPicPr>
          <p:nvPr>
            <p:ph sz="quarter" idx="4"/>
          </p:nvPr>
        </p:nvPicPr>
        <p:blipFill>
          <a:blip r:embed="rId5"/>
          <a:stretch>
            <a:fillRect/>
          </a:stretch>
        </p:blipFill>
        <p:spPr>
          <a:xfrm>
            <a:off x="6188075" y="2976382"/>
            <a:ext cx="5194300" cy="2659423"/>
          </a:xfrm>
        </p:spPr>
      </p:pic>
    </p:spTree>
    <p:extLst>
      <p:ext uri="{BB962C8B-B14F-4D97-AF65-F5344CB8AC3E}">
        <p14:creationId xmlns:p14="http://schemas.microsoft.com/office/powerpoint/2010/main" val="8032907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Lag: Random selection</a:t>
            </a:r>
          </a:p>
        </p:txBody>
      </p:sp>
      <p:sp>
        <p:nvSpPr>
          <p:cNvPr id="3" name="Text Placeholder 2"/>
          <p:cNvSpPr>
            <a:spLocks noGrp="1"/>
          </p:cNvSpPr>
          <p:nvPr>
            <p:ph type="body" idx="1"/>
          </p:nvPr>
        </p:nvSpPr>
        <p:spPr/>
        <p:txBody>
          <a:bodyPr/>
          <a:lstStyle/>
          <a:p>
            <a:r>
              <a:rPr lang="en-US" dirty="0"/>
              <a:t>The call to the random # function</a:t>
            </a:r>
          </a:p>
        </p:txBody>
      </p:sp>
      <p:pic>
        <p:nvPicPr>
          <p:cNvPr id="7" name="Content Placeholder 6"/>
          <p:cNvPicPr>
            <a:picLocks noGrp="1" noChangeAspect="1"/>
          </p:cNvPicPr>
          <p:nvPr>
            <p:ph sz="half" idx="2"/>
          </p:nvPr>
        </p:nvPicPr>
        <p:blipFill>
          <a:blip r:embed="rId2"/>
          <a:stretch>
            <a:fillRect/>
          </a:stretch>
        </p:blipFill>
        <p:spPr>
          <a:xfrm>
            <a:off x="904264" y="2751138"/>
            <a:ext cx="5009785" cy="3109912"/>
          </a:xfrm>
        </p:spPr>
      </p:pic>
      <p:sp>
        <p:nvSpPr>
          <p:cNvPr id="5" name="Text Placeholder 4"/>
          <p:cNvSpPr>
            <a:spLocks noGrp="1"/>
          </p:cNvSpPr>
          <p:nvPr>
            <p:ph type="body" sz="quarter" idx="3"/>
          </p:nvPr>
        </p:nvSpPr>
        <p:spPr/>
        <p:txBody>
          <a:bodyPr/>
          <a:lstStyle/>
          <a:p>
            <a:r>
              <a:rPr lang="en-US" dirty="0"/>
              <a:t>Explanation</a:t>
            </a:r>
          </a:p>
        </p:txBody>
      </p:sp>
      <p:sp>
        <p:nvSpPr>
          <p:cNvPr id="6" name="Content Placeholder 5"/>
          <p:cNvSpPr>
            <a:spLocks noGrp="1"/>
          </p:cNvSpPr>
          <p:nvPr>
            <p:ph sz="quarter" idx="4"/>
          </p:nvPr>
        </p:nvSpPr>
        <p:spPr/>
        <p:txBody>
          <a:bodyPr>
            <a:normAutofit fontScale="55000" lnSpcReduction="20000"/>
          </a:bodyPr>
          <a:lstStyle/>
          <a:p>
            <a:pPr algn="just">
              <a:lnSpc>
                <a:spcPct val="170000"/>
              </a:lnSpc>
            </a:pPr>
            <a:r>
              <a:rPr lang="en-US" dirty="0"/>
              <a:t>according to the method </a:t>
            </a:r>
            <a:r>
              <a:rPr lang="en-US" i="1" dirty="0"/>
              <a:t>attack </a:t>
            </a:r>
            <a:r>
              <a:rPr lang="en-US" dirty="0"/>
              <a:t>body, the function </a:t>
            </a:r>
            <a:r>
              <a:rPr lang="en-US" i="1" dirty="0"/>
              <a:t>generateRandomNumber</a:t>
            </a:r>
            <a:r>
              <a:rPr lang="en-US" dirty="0"/>
              <a:t> would be called – by a </a:t>
            </a:r>
            <a:r>
              <a:rPr lang="en-US" i="1" dirty="0"/>
              <a:t>do a while </a:t>
            </a:r>
            <a:r>
              <a:rPr lang="en-US" dirty="0"/>
              <a:t>statement-  until it yielded a number (equivalent to the index of the alien object with the vector of pointers to the class </a:t>
            </a:r>
            <a:r>
              <a:rPr lang="en-US" i="1" dirty="0"/>
              <a:t>Enemy) </a:t>
            </a:r>
            <a:r>
              <a:rPr lang="en-US" dirty="0"/>
              <a:t>whose </a:t>
            </a:r>
            <a:r>
              <a:rPr lang="en-US" i="1" u="sng" dirty="0"/>
              <a:t>flag,</a:t>
            </a:r>
            <a:r>
              <a:rPr lang="en-US" dirty="0"/>
              <a:t> (related to the specific alien’s life status - if </a:t>
            </a:r>
            <a:r>
              <a:rPr lang="en-US" i="1" u="sng" dirty="0"/>
              <a:t>flag </a:t>
            </a:r>
            <a:r>
              <a:rPr lang="en-US" dirty="0"/>
              <a:t>equals ‘true’, it means the alien is dead) would be false. </a:t>
            </a:r>
            <a:r>
              <a:rPr lang="en-US" b="1" u="sng" dirty="0"/>
              <a:t>In other words, until the randomly selected alien was dead, it would keep trying another random number</a:t>
            </a:r>
            <a:r>
              <a:rPr lang="en-US" dirty="0"/>
              <a:t>. The problem with this code resides in the random # function, since its seed is </a:t>
            </a:r>
            <a:r>
              <a:rPr lang="en-US" i="1" dirty="0"/>
              <a:t>time(NULL)</a:t>
            </a:r>
            <a:r>
              <a:rPr lang="en-US" dirty="0"/>
              <a:t>, every time the function is called within an interval of one second the random function would return the same value (which can be seen in the console window of the first </a:t>
            </a:r>
            <a:r>
              <a:rPr lang="en-US" b="1" i="1" u="sng" dirty="0"/>
              <a:t>video</a:t>
            </a:r>
            <a:r>
              <a:rPr lang="en-US" dirty="0"/>
              <a:t>). This was fixed by simply removing the </a:t>
            </a:r>
            <a:r>
              <a:rPr lang="en-US" i="1" dirty="0"/>
              <a:t>seed(time(NULL)) </a:t>
            </a:r>
            <a:r>
              <a:rPr lang="en-US" dirty="0"/>
              <a:t>statement, as shown next.</a:t>
            </a:r>
            <a:r>
              <a:rPr lang="en-US" i="1" dirty="0"/>
              <a:t> </a:t>
            </a:r>
          </a:p>
        </p:txBody>
      </p:sp>
    </p:spTree>
    <p:extLst>
      <p:ext uri="{BB962C8B-B14F-4D97-AF65-F5344CB8AC3E}">
        <p14:creationId xmlns:p14="http://schemas.microsoft.com/office/powerpoint/2010/main" val="3991617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Fixing the first lag</a:t>
            </a:r>
          </a:p>
        </p:txBody>
      </p:sp>
      <p:sp>
        <p:nvSpPr>
          <p:cNvPr id="3" name="Text Placeholder 2"/>
          <p:cNvSpPr>
            <a:spLocks noGrp="1"/>
          </p:cNvSpPr>
          <p:nvPr>
            <p:ph type="body" idx="1"/>
          </p:nvPr>
        </p:nvSpPr>
        <p:spPr/>
        <p:txBody>
          <a:bodyPr/>
          <a:lstStyle/>
          <a:p>
            <a:r>
              <a:rPr lang="en-US" dirty="0"/>
              <a:t>random # method fixed</a:t>
            </a:r>
          </a:p>
        </p:txBody>
      </p:sp>
      <p:pic>
        <p:nvPicPr>
          <p:cNvPr id="7" name="Content Placeholder 6"/>
          <p:cNvPicPr>
            <a:picLocks noGrp="1" noChangeAspect="1"/>
          </p:cNvPicPr>
          <p:nvPr>
            <p:ph sz="half" idx="2"/>
          </p:nvPr>
        </p:nvPicPr>
        <p:blipFill>
          <a:blip r:embed="rId4"/>
          <a:stretch>
            <a:fillRect/>
          </a:stretch>
        </p:blipFill>
        <p:spPr>
          <a:xfrm>
            <a:off x="814388" y="3008710"/>
            <a:ext cx="5189537" cy="2594768"/>
          </a:xfrm>
        </p:spPr>
      </p:pic>
      <p:sp>
        <p:nvSpPr>
          <p:cNvPr id="5" name="Text Placeholder 4"/>
          <p:cNvSpPr>
            <a:spLocks noGrp="1"/>
          </p:cNvSpPr>
          <p:nvPr>
            <p:ph type="body" sz="quarter" idx="3"/>
          </p:nvPr>
        </p:nvSpPr>
        <p:spPr/>
        <p:txBody>
          <a:bodyPr/>
          <a:lstStyle/>
          <a:p>
            <a:r>
              <a:rPr lang="en-US" dirty="0"/>
              <a:t>Result**</a:t>
            </a:r>
          </a:p>
        </p:txBody>
      </p:sp>
      <p:pic>
        <p:nvPicPr>
          <p:cNvPr id="8" name="bug fixed - random generator">
            <a:hlinkClick r:id="" action="ppaction://media"/>
          </p:cNvPr>
          <p:cNvPicPr>
            <a:picLocks noGrp="1" noChangeAspect="1"/>
          </p:cNvPicPr>
          <p:nvPr>
            <p:ph sz="quarter" idx="4"/>
            <a:videoFile r:link="rId2"/>
            <p:extLst>
              <p:ext uri="{DAA4B4D4-6D71-4841-9C94-3DE7FCFB9230}">
                <p14:media xmlns:p14="http://schemas.microsoft.com/office/powerpoint/2010/main" r:embed="rId1"/>
              </p:ext>
            </p:extLst>
          </p:nvPr>
        </p:nvPicPr>
        <p:blipFill>
          <a:blip r:embed="rId5"/>
          <a:stretch>
            <a:fillRect/>
          </a:stretch>
        </p:blipFill>
        <p:spPr>
          <a:xfrm>
            <a:off x="6188075" y="2844800"/>
            <a:ext cx="5194300" cy="2922588"/>
          </a:xfrm>
        </p:spPr>
      </p:pic>
      <p:sp>
        <p:nvSpPr>
          <p:cNvPr id="9" name="TextBox 8"/>
          <p:cNvSpPr txBox="1"/>
          <p:nvPr/>
        </p:nvSpPr>
        <p:spPr>
          <a:xfrm>
            <a:off x="745992" y="5861051"/>
            <a:ext cx="11155618" cy="923330"/>
          </a:xfrm>
          <a:prstGeom prst="rect">
            <a:avLst/>
          </a:prstGeom>
          <a:noFill/>
        </p:spPr>
        <p:txBody>
          <a:bodyPr wrap="none" rtlCol="0">
            <a:spAutoFit/>
          </a:bodyPr>
          <a:lstStyle/>
          <a:p>
            <a:r>
              <a:rPr lang="en-US" dirty="0"/>
              <a:t>**Every 5 seconds a new alien is selected randomly. Before the fix, it would take a long time for the </a:t>
            </a:r>
          </a:p>
          <a:p>
            <a:r>
              <a:rPr lang="en-US" dirty="0"/>
              <a:t>program to find a random number that did not represent a dead alien, causing the game to stop.</a:t>
            </a:r>
          </a:p>
          <a:p>
            <a:r>
              <a:rPr lang="en-US" dirty="0"/>
              <a:t>The fact that the game now runs for 9 seconds nonstop proves the problem has been solved.</a:t>
            </a:r>
          </a:p>
        </p:txBody>
      </p:sp>
    </p:spTree>
    <p:extLst>
      <p:ext uri="{BB962C8B-B14F-4D97-AF65-F5344CB8AC3E}">
        <p14:creationId xmlns:p14="http://schemas.microsoft.com/office/powerpoint/2010/main" val="11729367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3151" y="446088"/>
            <a:ext cx="3547533" cy="1618396"/>
          </a:xfrm>
        </p:spPr>
        <p:txBody>
          <a:bodyPr/>
          <a:lstStyle/>
          <a:p>
            <a:r>
              <a:rPr lang="en-US" dirty="0"/>
              <a:t>Aliens + Lasers = Trouble</a:t>
            </a:r>
          </a:p>
        </p:txBody>
      </p:sp>
      <p:pic>
        <p:nvPicPr>
          <p:cNvPr id="9" name="Content Placeholder 8"/>
          <p:cNvPicPr>
            <a:picLocks noGrp="1" noChangeAspect="1"/>
          </p:cNvPicPr>
          <p:nvPr>
            <p:ph idx="1"/>
          </p:nvPr>
        </p:nvPicPr>
        <p:blipFill>
          <a:blip r:embed="rId2"/>
          <a:stretch>
            <a:fillRect/>
          </a:stretch>
        </p:blipFill>
        <p:spPr>
          <a:xfrm>
            <a:off x="4856163" y="1735742"/>
            <a:ext cx="7202716" cy="3267081"/>
          </a:xfrm>
          <a:prstGeom prst="round2DiagRect">
            <a:avLst>
              <a:gd name="adj1" fmla="val 16667"/>
              <a:gd name="adj2" fmla="val 0"/>
            </a:avLst>
          </a:prstGeom>
          <a:ln w="19050" cap="sq">
            <a:solidFill>
              <a:srgbClr val="FFFFFF"/>
            </a:solidFill>
            <a:miter lim="800000"/>
          </a:ln>
          <a:effectLst>
            <a:outerShdw blurRad="254000" algn="tl" rotWithShape="0">
              <a:srgbClr val="000000">
                <a:alpha val="43000"/>
              </a:srgbClr>
            </a:outerShdw>
          </a:effectLst>
        </p:spPr>
      </p:pic>
      <p:sp>
        <p:nvSpPr>
          <p:cNvPr id="8" name="Text Placeholder 7"/>
          <p:cNvSpPr>
            <a:spLocks noGrp="1"/>
          </p:cNvSpPr>
          <p:nvPr>
            <p:ph type="body" sz="half" idx="2"/>
          </p:nvPr>
        </p:nvSpPr>
        <p:spPr>
          <a:xfrm>
            <a:off x="1073151" y="2260738"/>
            <a:ext cx="3547533" cy="3600311"/>
          </a:xfrm>
        </p:spPr>
        <p:txBody>
          <a:bodyPr/>
          <a:lstStyle/>
          <a:p>
            <a:pPr algn="just">
              <a:lnSpc>
                <a:spcPct val="150000"/>
              </a:lnSpc>
            </a:pPr>
            <a:r>
              <a:rPr lang="en-US" dirty="0"/>
              <a:t>Next, I wanted to create a vector of lasers that will eventually be shot from the aliens, taking the position of the alien at the moment it is shot as a starting point. So, I added a new parameter to the </a:t>
            </a:r>
            <a:r>
              <a:rPr lang="en-US" i="1" dirty="0"/>
              <a:t>attack </a:t>
            </a:r>
            <a:r>
              <a:rPr lang="en-US" dirty="0"/>
              <a:t>function.</a:t>
            </a:r>
          </a:p>
        </p:txBody>
      </p:sp>
      <p:sp>
        <p:nvSpPr>
          <p:cNvPr id="10" name="Rectangle 9"/>
          <p:cNvSpPr/>
          <p:nvPr/>
        </p:nvSpPr>
        <p:spPr>
          <a:xfrm>
            <a:off x="7693269" y="1735742"/>
            <a:ext cx="1925516" cy="137020"/>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6981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Aliens + Lasers = Trouble</a:t>
            </a:r>
          </a:p>
        </p:txBody>
      </p:sp>
      <p:sp>
        <p:nvSpPr>
          <p:cNvPr id="12" name="Content Placeholder 11"/>
          <p:cNvSpPr>
            <a:spLocks noGrp="1"/>
          </p:cNvSpPr>
          <p:nvPr>
            <p:ph sz="half" idx="2"/>
          </p:nvPr>
        </p:nvSpPr>
        <p:spPr/>
        <p:txBody>
          <a:bodyPr>
            <a:normAutofit fontScale="85000" lnSpcReduction="10000"/>
          </a:bodyPr>
          <a:lstStyle/>
          <a:p>
            <a:pPr algn="just">
              <a:lnSpc>
                <a:spcPct val="150000"/>
              </a:lnSpc>
            </a:pPr>
            <a:r>
              <a:rPr lang="en-US" dirty="0"/>
              <a:t>Afterwards I realized none of the lasers were being printed. Then I decided to find out what was the actual size of the </a:t>
            </a:r>
            <a:r>
              <a:rPr lang="en-US" i="1" dirty="0"/>
              <a:t>laserGuns</a:t>
            </a:r>
            <a:r>
              <a:rPr lang="en-US" dirty="0"/>
              <a:t> vector. Zero. Finally, I realized it happened so because the </a:t>
            </a:r>
            <a:r>
              <a:rPr lang="en-US" i="1" dirty="0"/>
              <a:t>attack </a:t>
            </a:r>
            <a:r>
              <a:rPr lang="en-US" dirty="0"/>
              <a:t>method was merely making a copy of the original </a:t>
            </a:r>
            <a:r>
              <a:rPr lang="en-US" i="1" dirty="0"/>
              <a:t>laserGuns </a:t>
            </a:r>
            <a:r>
              <a:rPr lang="en-US" dirty="0"/>
              <a:t>vector – the parameter was being passed as a value- , and all the changes made in that copy would never affect the original. In the next slide, I demonstrate how I fixed the issue.</a:t>
            </a:r>
          </a:p>
        </p:txBody>
      </p:sp>
      <p:pic>
        <p:nvPicPr>
          <p:cNvPr id="15" name="Content Placeholder 14"/>
          <p:cNvPicPr>
            <a:picLocks noGrp="1" noChangeAspect="1"/>
          </p:cNvPicPr>
          <p:nvPr>
            <p:ph sz="half" idx="1"/>
          </p:nvPr>
        </p:nvPicPr>
        <p:blipFill rotWithShape="1">
          <a:blip r:embed="rId2"/>
          <a:srcRect r="15810" b="1557"/>
          <a:stretch/>
        </p:blipFill>
        <p:spPr>
          <a:xfrm>
            <a:off x="76976" y="4411845"/>
            <a:ext cx="5939892" cy="1449206"/>
          </a:xfrm>
          <a:prstGeom prst="round2DiagRect">
            <a:avLst>
              <a:gd name="adj1" fmla="val 16667"/>
              <a:gd name="adj2" fmla="val 0"/>
            </a:avLst>
          </a:prstGeom>
          <a:ln w="12700" cap="sq">
            <a:solidFill>
              <a:srgbClr val="FFFFFF"/>
            </a:solidFill>
            <a:miter lim="800000"/>
          </a:ln>
          <a:effectLst>
            <a:outerShdw blurRad="254000" algn="tl" rotWithShape="0">
              <a:srgbClr val="000000">
                <a:alpha val="43000"/>
              </a:srgbClr>
            </a:outerShdw>
          </a:effectLst>
        </p:spPr>
      </p:pic>
      <p:pic>
        <p:nvPicPr>
          <p:cNvPr id="16" name="Picture 15"/>
          <p:cNvPicPr>
            <a:picLocks noChangeAspect="1"/>
          </p:cNvPicPr>
          <p:nvPr/>
        </p:nvPicPr>
        <p:blipFill>
          <a:blip r:embed="rId3"/>
          <a:stretch>
            <a:fillRect/>
          </a:stretch>
        </p:blipFill>
        <p:spPr>
          <a:xfrm>
            <a:off x="76976" y="2821405"/>
            <a:ext cx="4968671" cy="1074513"/>
          </a:xfrm>
          <a:prstGeom prst="round2DiagRect">
            <a:avLst>
              <a:gd name="adj1" fmla="val 16667"/>
              <a:gd name="adj2" fmla="val 0"/>
            </a:avLst>
          </a:prstGeom>
          <a:ln w="127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0788074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Aliens + Lasers = Nailed</a:t>
            </a:r>
          </a:p>
        </p:txBody>
      </p:sp>
      <p:pic>
        <p:nvPicPr>
          <p:cNvPr id="5" name="Content Placeholder 4"/>
          <p:cNvPicPr>
            <a:picLocks noGrp="1" noChangeAspect="1"/>
          </p:cNvPicPr>
          <p:nvPr>
            <p:ph sz="half" idx="1"/>
          </p:nvPr>
        </p:nvPicPr>
        <p:blipFill>
          <a:blip r:embed="rId2"/>
          <a:stretch>
            <a:fillRect/>
          </a:stretch>
        </p:blipFill>
        <p:spPr>
          <a:xfrm>
            <a:off x="125779" y="2860378"/>
            <a:ext cx="6090372" cy="2775492"/>
          </a:xfrm>
          <a:prstGeom prst="round2DiagRect">
            <a:avLst>
              <a:gd name="adj1" fmla="val 16667"/>
              <a:gd name="adj2" fmla="val 0"/>
            </a:avLst>
          </a:prstGeom>
          <a:ln w="12700" cap="sq">
            <a:solidFill>
              <a:srgbClr val="FFFFFF"/>
            </a:solidFill>
            <a:miter lim="800000"/>
          </a:ln>
          <a:effectLst>
            <a:outerShdw blurRad="254000" algn="tl" rotWithShape="0">
              <a:srgbClr val="000000">
                <a:alpha val="43000"/>
              </a:srgbClr>
            </a:outerShdw>
          </a:effectLst>
        </p:spPr>
      </p:pic>
      <p:sp>
        <p:nvSpPr>
          <p:cNvPr id="9" name="Content Placeholder 8"/>
          <p:cNvSpPr>
            <a:spLocks noGrp="1"/>
          </p:cNvSpPr>
          <p:nvPr>
            <p:ph sz="half" idx="2"/>
          </p:nvPr>
        </p:nvSpPr>
        <p:spPr/>
        <p:txBody>
          <a:bodyPr>
            <a:normAutofit fontScale="70000" lnSpcReduction="20000"/>
          </a:bodyPr>
          <a:lstStyle/>
          <a:p>
            <a:pPr algn="just">
              <a:lnSpc>
                <a:spcPct val="160000"/>
              </a:lnSpc>
            </a:pPr>
            <a:r>
              <a:rPr lang="en-US" dirty="0"/>
              <a:t>As highlighted in the picture to the left, I simply added and </a:t>
            </a:r>
            <a:r>
              <a:rPr lang="en-US" i="1" dirty="0"/>
              <a:t>&amp; </a:t>
            </a:r>
            <a:r>
              <a:rPr lang="en-US" dirty="0"/>
              <a:t>to the left of the vector name </a:t>
            </a:r>
            <a:r>
              <a:rPr lang="en-US" i="1" dirty="0"/>
              <a:t>laserGuns</a:t>
            </a:r>
            <a:r>
              <a:rPr lang="en-US" dirty="0"/>
              <a:t>, what completely changed the way the function handled the vector. Now, it is being treated as an alias to the original vector, that is, </a:t>
            </a:r>
            <a:r>
              <a:rPr lang="en-US" i="1" dirty="0"/>
              <a:t>laserGuns</a:t>
            </a:r>
            <a:r>
              <a:rPr lang="en-US" dirty="0"/>
              <a:t> is being passed as a reference. That means I can make whatever changes we like to </a:t>
            </a:r>
            <a:r>
              <a:rPr lang="en-US" i="1" dirty="0"/>
              <a:t>laserGuns </a:t>
            </a:r>
            <a:r>
              <a:rPr lang="en-US" dirty="0"/>
              <a:t>that it will affect the original, besides sparing the computer from making a copy of </a:t>
            </a:r>
            <a:r>
              <a:rPr lang="en-US" i="1" dirty="0"/>
              <a:t>n </a:t>
            </a:r>
            <a:r>
              <a:rPr lang="en-US" dirty="0"/>
              <a:t>objects inside the vector. For that second reason, I also changed added &amp; to </a:t>
            </a:r>
            <a:r>
              <a:rPr lang="en-US" i="1" dirty="0"/>
              <a:t>fleet</a:t>
            </a:r>
            <a:r>
              <a:rPr lang="en-US" dirty="0"/>
              <a:t>, besides making it </a:t>
            </a:r>
            <a:r>
              <a:rPr lang="en-US" i="1" dirty="0"/>
              <a:t>const</a:t>
            </a:r>
            <a:r>
              <a:rPr lang="en-US" dirty="0"/>
              <a:t>, so no data inside it suffers unwanted change by a function which merely reads it. </a:t>
            </a:r>
          </a:p>
        </p:txBody>
      </p:sp>
      <p:cxnSp>
        <p:nvCxnSpPr>
          <p:cNvPr id="13" name="Straight Connector 12"/>
          <p:cNvCxnSpPr/>
          <p:nvPr/>
        </p:nvCxnSpPr>
        <p:spPr>
          <a:xfrm>
            <a:off x="2839915" y="3024554"/>
            <a:ext cx="1644162" cy="8792"/>
          </a:xfrm>
          <a:prstGeom prst="line">
            <a:avLst/>
          </a:prstGeom>
          <a:ln/>
        </p:spPr>
        <p:style>
          <a:lnRef idx="1">
            <a:schemeClr val="accent6"/>
          </a:lnRef>
          <a:fillRef idx="0">
            <a:schemeClr val="accent6"/>
          </a:fillRef>
          <a:effectRef idx="0">
            <a:schemeClr val="accent6"/>
          </a:effectRef>
          <a:fontRef idx="minor">
            <a:schemeClr val="tx1"/>
          </a:fontRef>
        </p:style>
      </p:cxnSp>
      <p:sp>
        <p:nvSpPr>
          <p:cNvPr id="14" name="Rectangle 13"/>
          <p:cNvSpPr/>
          <p:nvPr/>
        </p:nvSpPr>
        <p:spPr>
          <a:xfrm>
            <a:off x="2804746" y="2860377"/>
            <a:ext cx="1688123" cy="181761"/>
          </a:xfrm>
          <a:prstGeom prst="rect">
            <a:avLst/>
          </a:prstGeom>
          <a:no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6351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Aliens attacking in 3 steps </a:t>
            </a:r>
          </a:p>
        </p:txBody>
      </p:sp>
      <p:sp>
        <p:nvSpPr>
          <p:cNvPr id="3" name="Content Placeholder 2"/>
          <p:cNvSpPr>
            <a:spLocks noGrp="1"/>
          </p:cNvSpPr>
          <p:nvPr>
            <p:ph type="body" idx="1"/>
          </p:nvPr>
        </p:nvSpPr>
        <p:spPr>
          <a:xfrm>
            <a:off x="618393" y="2463006"/>
            <a:ext cx="5189857" cy="576262"/>
          </a:xfrm>
        </p:spPr>
        <p:txBody>
          <a:bodyPr/>
          <a:lstStyle/>
          <a:p>
            <a:endParaRPr lang="en-US" dirty="0"/>
          </a:p>
          <a:p>
            <a:endParaRPr lang="en-US" dirty="0"/>
          </a:p>
          <a:p>
            <a:endParaRPr lang="en-US" dirty="0"/>
          </a:p>
          <a:p>
            <a:endParaRPr lang="en-US" dirty="0"/>
          </a:p>
          <a:p>
            <a:endParaRPr lang="en-US" dirty="0"/>
          </a:p>
          <a:p>
            <a:endParaRPr lang="en-US" dirty="0"/>
          </a:p>
          <a:p>
            <a:r>
              <a:rPr lang="en-US" dirty="0"/>
              <a:t>1- Leaving formation, but never coming back. </a:t>
            </a:r>
          </a:p>
        </p:txBody>
      </p:sp>
      <p:pic>
        <p:nvPicPr>
          <p:cNvPr id="7" name="Content Placeholder 6"/>
          <p:cNvPicPr>
            <a:picLocks noGrp="1" noChangeAspect="1"/>
          </p:cNvPicPr>
          <p:nvPr>
            <p:ph sz="half" idx="2"/>
          </p:nvPr>
        </p:nvPicPr>
        <p:blipFill>
          <a:blip r:embed="rId4"/>
          <a:stretch>
            <a:fillRect/>
          </a:stretch>
        </p:blipFill>
        <p:spPr>
          <a:xfrm>
            <a:off x="422718" y="3616709"/>
            <a:ext cx="5581208" cy="1482829"/>
          </a:xfrm>
          <a:prstGeom prst="round2DiagRect">
            <a:avLst>
              <a:gd name="adj1" fmla="val 16667"/>
              <a:gd name="adj2" fmla="val 0"/>
            </a:avLst>
          </a:prstGeom>
          <a:ln w="19050" cap="sq">
            <a:solidFill>
              <a:srgbClr val="FFFFFF"/>
            </a:solidFill>
            <a:miter lim="800000"/>
          </a:ln>
          <a:effectLst>
            <a:outerShdw blurRad="254000" algn="tl" rotWithShape="0">
              <a:srgbClr val="000000">
                <a:alpha val="43000"/>
              </a:srgbClr>
            </a:outerShdw>
          </a:effectLst>
        </p:spPr>
      </p:pic>
      <p:sp>
        <p:nvSpPr>
          <p:cNvPr id="8" name="Text Placeholder 7"/>
          <p:cNvSpPr>
            <a:spLocks noGrp="1"/>
          </p:cNvSpPr>
          <p:nvPr>
            <p:ph type="body" sz="quarter" idx="3"/>
          </p:nvPr>
        </p:nvSpPr>
        <p:spPr/>
        <p:txBody>
          <a:bodyPr/>
          <a:lstStyle/>
          <a:p>
            <a:r>
              <a:rPr lang="en-US" dirty="0"/>
              <a:t>Footage of aliens deserting their army</a:t>
            </a:r>
          </a:p>
        </p:txBody>
      </p:sp>
      <p:pic>
        <p:nvPicPr>
          <p:cNvPr id="10" name="1 - leave but never come back">
            <a:hlinkClick r:id="" action="ppaction://media"/>
          </p:cNvPr>
          <p:cNvPicPr>
            <a:picLocks noGrp="1" noChangeAspect="1"/>
          </p:cNvPicPr>
          <p:nvPr>
            <p:ph sz="quarter" idx="4"/>
            <a:videoFile r:link="rId1"/>
            <p:extLst>
              <p:ext uri="{DAA4B4D4-6D71-4841-9C94-3DE7FCFB9230}">
                <p14:media xmlns:p14="http://schemas.microsoft.com/office/powerpoint/2010/main" r:embed="rId2">
                  <p14:trim st="2455"/>
                </p14:media>
              </p:ext>
            </p:extLst>
          </p:nvPr>
        </p:nvPicPr>
        <p:blipFill>
          <a:blip r:embed="rId5"/>
          <a:stretch>
            <a:fillRect/>
          </a:stretch>
        </p:blipFill>
        <p:spPr>
          <a:xfrm>
            <a:off x="6188075" y="2844800"/>
            <a:ext cx="5194300" cy="2922588"/>
          </a:xfrm>
        </p:spPr>
      </p:pic>
    </p:spTree>
    <p:extLst>
      <p:ext uri="{BB962C8B-B14F-4D97-AF65-F5344CB8AC3E}">
        <p14:creationId xmlns:p14="http://schemas.microsoft.com/office/powerpoint/2010/main" val="25737811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Aliens attacking in 3 steps </a:t>
            </a:r>
          </a:p>
        </p:txBody>
      </p:sp>
      <p:sp>
        <p:nvSpPr>
          <p:cNvPr id="3" name="Content Placeholder 2"/>
          <p:cNvSpPr>
            <a:spLocks noGrp="1"/>
          </p:cNvSpPr>
          <p:nvPr>
            <p:ph type="body" idx="1"/>
          </p:nvPr>
        </p:nvSpPr>
        <p:spPr>
          <a:xfrm>
            <a:off x="618393" y="2463006"/>
            <a:ext cx="5189857" cy="576262"/>
          </a:xfrm>
        </p:spPr>
        <p:txBody>
          <a:bodyPr/>
          <a:lstStyle/>
          <a:p>
            <a:endParaRPr lang="en-US" dirty="0"/>
          </a:p>
          <a:p>
            <a:endParaRPr lang="en-US" dirty="0"/>
          </a:p>
          <a:p>
            <a:endParaRPr lang="en-US" dirty="0"/>
          </a:p>
          <a:p>
            <a:endParaRPr lang="en-US" dirty="0"/>
          </a:p>
          <a:p>
            <a:endParaRPr lang="en-US" dirty="0"/>
          </a:p>
          <a:p>
            <a:endParaRPr lang="en-US" dirty="0"/>
          </a:p>
          <a:p>
            <a:r>
              <a:rPr lang="en-US" dirty="0"/>
              <a:t>2- Leaving formation, going back to the top, repeat</a:t>
            </a:r>
          </a:p>
        </p:txBody>
      </p:sp>
      <p:sp>
        <p:nvSpPr>
          <p:cNvPr id="8" name="Text Placeholder 7"/>
          <p:cNvSpPr>
            <a:spLocks noGrp="1"/>
          </p:cNvSpPr>
          <p:nvPr>
            <p:ph type="body" sz="quarter" idx="3"/>
          </p:nvPr>
        </p:nvSpPr>
        <p:spPr/>
        <p:txBody>
          <a:bodyPr/>
          <a:lstStyle/>
          <a:p>
            <a:r>
              <a:rPr lang="en-US" dirty="0"/>
              <a:t>Footage of aliens on adrenaline rush</a:t>
            </a:r>
          </a:p>
        </p:txBody>
      </p:sp>
      <p:pic>
        <p:nvPicPr>
          <p:cNvPr id="5" name="Content Placeholder 4"/>
          <p:cNvPicPr>
            <a:picLocks noGrp="1" noChangeAspect="1"/>
          </p:cNvPicPr>
          <p:nvPr>
            <p:ph sz="half" idx="2"/>
          </p:nvPr>
        </p:nvPicPr>
        <p:blipFill>
          <a:blip r:embed="rId4"/>
          <a:stretch>
            <a:fillRect/>
          </a:stretch>
        </p:blipFill>
        <p:spPr>
          <a:xfrm>
            <a:off x="420412" y="3418775"/>
            <a:ext cx="5634938" cy="1926947"/>
          </a:xfrm>
          <a:prstGeom prst="round2DiagRect">
            <a:avLst>
              <a:gd name="adj1" fmla="val 16667"/>
              <a:gd name="adj2" fmla="val 0"/>
            </a:avLst>
          </a:prstGeom>
          <a:ln w="12700" cap="sq">
            <a:solidFill>
              <a:srgbClr val="FFFFFF"/>
            </a:solidFill>
            <a:miter lim="800000"/>
          </a:ln>
          <a:effectLst>
            <a:outerShdw blurRad="254000" algn="tl" rotWithShape="0">
              <a:srgbClr val="000000">
                <a:alpha val="43000"/>
              </a:srgbClr>
            </a:outerShdw>
          </a:effectLst>
        </p:spPr>
      </p:pic>
      <p:pic>
        <p:nvPicPr>
          <p:cNvPr id="9" name="2-leaving then comeback nonstop">
            <a:hlinkClick r:id="" action="ppaction://media"/>
          </p:cNvPr>
          <p:cNvPicPr>
            <a:picLocks noGrp="1" noChangeAspect="1"/>
          </p:cNvPicPr>
          <p:nvPr>
            <p:ph sz="quarter" idx="4"/>
            <a:videoFile r:link="rId1"/>
            <p:extLst>
              <p:ext uri="{DAA4B4D4-6D71-4841-9C94-3DE7FCFB9230}">
                <p14:media xmlns:p14="http://schemas.microsoft.com/office/powerpoint/2010/main" r:embed="rId2">
                  <p14:trim st="3536"/>
                </p14:media>
              </p:ext>
            </p:extLst>
          </p:nvPr>
        </p:nvPicPr>
        <p:blipFill>
          <a:blip r:embed="rId5"/>
          <a:stretch>
            <a:fillRect/>
          </a:stretch>
        </p:blipFill>
        <p:spPr>
          <a:xfrm>
            <a:off x="6188075" y="2844800"/>
            <a:ext cx="5194300" cy="2922588"/>
          </a:xfrm>
        </p:spPr>
      </p:pic>
    </p:spTree>
    <p:extLst>
      <p:ext uri="{BB962C8B-B14F-4D97-AF65-F5344CB8AC3E}">
        <p14:creationId xmlns:p14="http://schemas.microsoft.com/office/powerpoint/2010/main" val="37052815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8664B0"/>
      </a:accent1>
      <a:accent2>
        <a:srgbClr val="D75BCD"/>
      </a:accent2>
      <a:accent3>
        <a:srgbClr val="E54D86"/>
      </a:accent3>
      <a:accent4>
        <a:srgbClr val="DE4547"/>
      </a:accent4>
      <a:accent5>
        <a:srgbClr val="F16E40"/>
      </a:accent5>
      <a:accent6>
        <a:srgbClr val="EB9C5A"/>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7AF46513-5B0D-4B03-9323-32F3F0BFC9D6}"/>
    </a:ext>
  </a:extLst>
</a:theme>
</file>

<file path=docProps/app.xml><?xml version="1.0" encoding="utf-8"?>
<Properties xmlns="http://schemas.openxmlformats.org/officeDocument/2006/extended-properties" xmlns:vt="http://schemas.openxmlformats.org/officeDocument/2006/docPropsVTypes">
  <Template>TM03457503[[fn=Quotable]]</Template>
  <TotalTime>76</TotalTime>
  <Words>611</Words>
  <Application>Microsoft Office PowerPoint</Application>
  <PresentationFormat>Widescreen</PresentationFormat>
  <Paragraphs>49</Paragraphs>
  <Slides>10</Slides>
  <Notes>0</Notes>
  <HiddenSlides>0</HiddenSlides>
  <MMClips>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Century Gothic</vt:lpstr>
      <vt:lpstr>Wingdings 2</vt:lpstr>
      <vt:lpstr>Quotable</vt:lpstr>
      <vt:lpstr>Galaxian  Evidence - Part 1</vt:lpstr>
      <vt:lpstr>First Lag: Random selection</vt:lpstr>
      <vt:lpstr>First Lag: Random selection</vt:lpstr>
      <vt:lpstr>Fixing the first lag</vt:lpstr>
      <vt:lpstr>Aliens + Lasers = Trouble</vt:lpstr>
      <vt:lpstr>Aliens + Lasers = Trouble</vt:lpstr>
      <vt:lpstr>Aliens + Lasers = Nailed</vt:lpstr>
      <vt:lpstr>Aliens attacking in 3 steps </vt:lpstr>
      <vt:lpstr>Aliens attacking in 3 steps </vt:lpstr>
      <vt:lpstr>Aliens attacking in 3 steps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Galaxian  Evidence - Part 1</dc:title>
  <dc:creator>Rodolfo</dc:creator>
  <cp:lastModifiedBy>Rodolfo</cp:lastModifiedBy>
  <cp:revision>10</cp:revision>
  <dcterms:created xsi:type="dcterms:W3CDTF">2016-09-28T21:02:27Z</dcterms:created>
  <dcterms:modified xsi:type="dcterms:W3CDTF">2016-09-28T22:18:58Z</dcterms:modified>
</cp:coreProperties>
</file>

<file path=docProps/thumbnail.jpeg>
</file>